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99"/>
    <a:srgbClr val="008080"/>
    <a:srgbClr val="074848"/>
    <a:srgbClr val="515C75"/>
    <a:srgbClr val="F77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1AB1-7E39-7145-A2E8-87CB1BB81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15B52-465B-9F4D-8BA5-9B77D546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CE62-CF73-164F-9EC1-4BB69FD4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6689A-41CA-D747-88D9-B338E218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DA88-365A-D240-BAA6-D91C3FAC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8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8D02-7E0B-1941-A170-1E7AB172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7884E-08F4-5145-96A0-ADE635299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27DDA-EDE5-E549-A6CE-9190992E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7F984-AE5F-3D42-B731-49F42774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CEE6-EE2E-6849-A34D-720D6E0F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94D752-8273-8847-9DAC-6CDCA193D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D5D77-6A06-B040-90D9-070B96B3B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B223E-A37D-8B43-ACC3-C150028AA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7AF09-1664-3A4E-82F1-80C8DA8D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40642-AB90-184B-A0E7-0091EAF1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E497-867B-614D-AE83-FFEA2FD4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8A0C-F070-434B-B8F6-2DC8C05AF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1D1B4-3B8C-EB49-90C1-4C255D23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C505-918F-A448-B00A-ACFCC3B0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1ADC-0CF6-5B4C-BD7C-3973C2BE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5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C886-8D45-AD4E-B3E4-1E67C5FF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693E-51A2-4E45-8649-37C51FB4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F127E-D211-DB41-B636-ACA479E7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E06D1-5713-1A4D-8692-502147C3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3C518-2EAF-4C47-984A-59C53078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4EFA-E29B-F446-8162-A1F75FB2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8BB06-EFCB-4E4C-A846-76FA58D04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F8ABC-5F2D-DB4A-8EE0-40D28E003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F3996-AE92-F74B-8742-162C820E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375FF-1221-7744-88CF-514D56A3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B4C89-2880-AD4D-8D2E-676F9FA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8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F55B-01AA-2E41-BDE5-238FA1C6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33A9-1DFD-4141-8E07-20B95A9ED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7C379-A58A-7B48-98A7-D08835F9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3913B-39E0-ED4E-BAC8-3EF354459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54393-8391-8F43-AC2A-E2AEED1C0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5FD5B-D6E4-4E44-B132-6AC70F09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601E3-B281-C042-9B7E-539B9008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76D1D-0A9D-7241-8A68-E12AE224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2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8919-44F4-2948-945B-1B2EC2EF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6161E-3153-AA45-9468-AB673AFC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6C909-AD6F-704D-9A14-A5A1ACFD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69488-1278-D74B-AF3A-D81F434F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8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018CD-FBAD-A447-A15C-248A736CF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44347-EB3D-FA48-9B66-8E29D566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6272B-C731-AB4F-8D14-10252915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1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9931-8AB6-894C-AAC7-B3F45AE4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A59D-004D-F347-9C44-D2EB500F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D59EE-24A1-7244-855C-B11F2A0D5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55E2A-9317-564B-8820-DD5C1E97B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A17B5-4FE1-5745-BF64-FD41FFB6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BC6E9-54C9-EF4C-B204-19AF449F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3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5667-39AD-0845-8ABE-E16B4A7B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52300-7F8B-C14C-B9E7-A756A6A59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E1F4A-6481-FB40-8AC5-EA453D083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40E19-252E-284D-B1A0-8217EA94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5250B-8DAF-704B-8971-7513D0EB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D9011-1024-2745-9AD2-0261EE65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11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022D8-5E5A-6248-8ADA-EE3B0DFB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A5A6F-8DFB-FC4D-A0C8-CB9670414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08474-C1BE-B242-8D91-1AD48646C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894C5-1F24-9D46-A62F-B56A47300E26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8043B-8BFB-B442-AB51-143550FE6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BFA3-0A7F-014B-ACBA-17DCB545F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6C6C-016D-BC43-B52E-38C090D8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4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p-of-bts-colours.glitch.m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5726-F1F4-3045-8FED-612967D31C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map of BTS colours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65AAA-5C9E-924F-B9CC-D80C3C1F1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album covers</a:t>
            </a:r>
          </a:p>
          <a:p>
            <a:r>
              <a:rPr lang="en-US" dirty="0">
                <a:latin typeface="Andale Mono" panose="020B0509000000000004" pitchFamily="49" charset="0"/>
              </a:rPr>
              <a:t>v 1.0.0</a:t>
            </a:r>
          </a:p>
        </p:txBody>
      </p:sp>
    </p:spTree>
    <p:extLst>
      <p:ext uri="{BB962C8B-B14F-4D97-AF65-F5344CB8AC3E}">
        <p14:creationId xmlns:p14="http://schemas.microsoft.com/office/powerpoint/2010/main" val="328954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FCFE-C996-2F47-A38C-69272A2C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web display – main stuffs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4BC873-3E3A-A944-81F5-A331E1EF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4" y="1410999"/>
            <a:ext cx="3013200" cy="535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C7377-E5F4-AF4A-B339-F4B3BCE73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09" b="-1"/>
          <a:stretch/>
        </p:blipFill>
        <p:spPr>
          <a:xfrm>
            <a:off x="4658452" y="1541391"/>
            <a:ext cx="3446965" cy="213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ADFEA-0F71-F149-9849-6B17B7F9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076" y="1212292"/>
            <a:ext cx="3013200" cy="53568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84E0224B-0339-7A4C-899C-F3AE6D0F93BE}"/>
              </a:ext>
            </a:extLst>
          </p:cNvPr>
          <p:cNvSpPr/>
          <p:nvPr/>
        </p:nvSpPr>
        <p:spPr>
          <a:xfrm rot="12116710" flipH="1" flipV="1">
            <a:off x="2950944" y="1867467"/>
            <a:ext cx="1645752" cy="649579"/>
          </a:xfrm>
          <a:custGeom>
            <a:avLst/>
            <a:gdLst>
              <a:gd name="connsiteX0" fmla="*/ 0 w 2471737"/>
              <a:gd name="connsiteY0" fmla="*/ 1214438 h 1214438"/>
              <a:gd name="connsiteX1" fmla="*/ 2471737 w 2471737"/>
              <a:gd name="connsiteY1" fmla="*/ 0 h 121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1737" h="1214438">
                <a:moveTo>
                  <a:pt x="0" y="1214438"/>
                </a:moveTo>
                <a:lnTo>
                  <a:pt x="2471737" y="0"/>
                </a:lnTo>
              </a:path>
            </a:pathLst>
          </a:custGeom>
          <a:noFill/>
          <a:ln w="38100">
            <a:solidFill>
              <a:srgbClr val="009899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62524A9-4826-7442-9499-B398DB42AF8E}"/>
              </a:ext>
            </a:extLst>
          </p:cNvPr>
          <p:cNvSpPr/>
          <p:nvPr/>
        </p:nvSpPr>
        <p:spPr>
          <a:xfrm rot="12116710" flipH="1" flipV="1">
            <a:off x="7567643" y="4444514"/>
            <a:ext cx="1338015" cy="539943"/>
          </a:xfrm>
          <a:custGeom>
            <a:avLst/>
            <a:gdLst>
              <a:gd name="connsiteX0" fmla="*/ 0 w 2471737"/>
              <a:gd name="connsiteY0" fmla="*/ 1214438 h 1214438"/>
              <a:gd name="connsiteX1" fmla="*/ 2471737 w 2471737"/>
              <a:gd name="connsiteY1" fmla="*/ 0 h 121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1737" h="1214438">
                <a:moveTo>
                  <a:pt x="0" y="1214438"/>
                </a:moveTo>
                <a:lnTo>
                  <a:pt x="2471737" y="0"/>
                </a:lnTo>
              </a:path>
            </a:pathLst>
          </a:custGeom>
          <a:noFill/>
          <a:ln w="38100">
            <a:solidFill>
              <a:srgbClr val="009899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4B9062B-B372-1444-9B2C-893453FFF514}"/>
              </a:ext>
            </a:extLst>
          </p:cNvPr>
          <p:cNvSpPr txBox="1">
            <a:spLocks/>
          </p:cNvSpPr>
          <p:nvPr/>
        </p:nvSpPr>
        <p:spPr>
          <a:xfrm>
            <a:off x="3773820" y="4019388"/>
            <a:ext cx="4305301" cy="1431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009899"/>
                </a:solidFill>
                <a:latin typeface="Andale Mono" panose="020B0509000000000004" pitchFamily="49" charset="0"/>
              </a:rPr>
              <a:t>different album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009899"/>
                </a:solidFill>
                <a:latin typeface="Andale Mono" panose="020B0509000000000004" pitchFamily="49" charset="0"/>
              </a:rPr>
              <a:t>different </a:t>
            </a:r>
            <a:r>
              <a:rPr lang="en-US" sz="1600" i="1" dirty="0" err="1">
                <a:solidFill>
                  <a:srgbClr val="009899"/>
                </a:solidFill>
                <a:latin typeface="Andale Mono" panose="020B0509000000000004" pitchFamily="49" charset="0"/>
              </a:rPr>
              <a:t>colour</a:t>
            </a:r>
            <a:r>
              <a:rPr lang="en-US" sz="1600" i="1" dirty="0">
                <a:solidFill>
                  <a:srgbClr val="009899"/>
                </a:solidFill>
                <a:latin typeface="Andale Mono" panose="020B0509000000000004" pitchFamily="49" charset="0"/>
              </a:rPr>
              <a:t> profile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009899"/>
                </a:solidFill>
                <a:latin typeface="Andale Mono" panose="020B0509000000000004" pitchFamily="49" charset="0"/>
              </a:rPr>
              <a:t>different background gradient</a:t>
            </a:r>
          </a:p>
        </p:txBody>
      </p:sp>
    </p:spTree>
    <p:extLst>
      <p:ext uri="{BB962C8B-B14F-4D97-AF65-F5344CB8AC3E}">
        <p14:creationId xmlns:p14="http://schemas.microsoft.com/office/powerpoint/2010/main" val="337030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99BE-90FD-D649-A7A4-81E70085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more stuffs for later maybe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24D9-52BE-EF4F-8E9D-55B4044F8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extend to use for videos</a:t>
            </a:r>
          </a:p>
          <a:p>
            <a:r>
              <a:rPr lang="en-US" dirty="0">
                <a:latin typeface="Andale Mono" panose="020B0509000000000004" pitchFamily="49" charset="0"/>
              </a:rPr>
              <a:t>extend to ”live” uses</a:t>
            </a:r>
          </a:p>
          <a:p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84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99BE-90FD-D649-A7A4-81E70085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main 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24D9-52BE-EF4F-8E9D-55B4044F8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6032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8080"/>
                </a:highlight>
                <a:latin typeface="Andale Mono" panose="020B0509000000000004" pitchFamily="49" charset="0"/>
              </a:rPr>
              <a:t>what are the main colours in BTS album covers?</a:t>
            </a:r>
          </a:p>
        </p:txBody>
      </p:sp>
    </p:spTree>
    <p:extLst>
      <p:ext uri="{BB962C8B-B14F-4D97-AF65-F5344CB8AC3E}">
        <p14:creationId xmlns:p14="http://schemas.microsoft.com/office/powerpoint/2010/main" val="386430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02CB-E6B9-F14F-8515-ECD1CEC2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grandmother story</a:t>
            </a:r>
          </a:p>
        </p:txBody>
      </p:sp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22DC485A-4B3E-FF47-9619-5875F4F7C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4" t="7155" r="9858"/>
          <a:stretch/>
        </p:blipFill>
        <p:spPr>
          <a:xfrm>
            <a:off x="7386639" y="3852019"/>
            <a:ext cx="4343400" cy="2855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111B74-3607-4248-ABB3-3CFCAB27D22D}"/>
              </a:ext>
            </a:extLst>
          </p:cNvPr>
          <p:cNvSpPr/>
          <p:nvPr/>
        </p:nvSpPr>
        <p:spPr>
          <a:xfrm>
            <a:off x="4650581" y="4264719"/>
            <a:ext cx="1290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Andale Mono" panose="020B0509000000000004" pitchFamily="49" charset="0"/>
              </a:rPr>
              <a:t>The reason I am doing this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06114FC0-ED2E-634C-8BAE-E4FA7629960B}"/>
              </a:ext>
            </a:extLst>
          </p:cNvPr>
          <p:cNvSpPr/>
          <p:nvPr/>
        </p:nvSpPr>
        <p:spPr>
          <a:xfrm rot="5400000" flipV="1">
            <a:off x="6176988" y="3266951"/>
            <a:ext cx="2026394" cy="4021931"/>
          </a:xfrm>
          <a:prstGeom prst="arc">
            <a:avLst>
              <a:gd name="adj1" fmla="val 16737430"/>
              <a:gd name="adj2" fmla="val 0"/>
            </a:avLst>
          </a:prstGeom>
          <a:noFill/>
          <a:ln w="38100">
            <a:solidFill>
              <a:srgbClr val="00808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293C6E-106E-DC4D-8A25-9FA7C195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639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SG" sz="1600" dirty="0">
                <a:latin typeface="Andale Mono" panose="020B0509000000000004" pitchFamily="49" charset="0"/>
              </a:rPr>
              <a:t>this was unfinished since at least April last year (I also start too many things and finish barely anything, lack of deadlines does not create urgency or priority)</a:t>
            </a:r>
          </a:p>
          <a:p>
            <a:pPr algn="just">
              <a:lnSpc>
                <a:spcPct val="100000"/>
              </a:lnSpc>
            </a:pPr>
            <a:r>
              <a:rPr lang="en-SG" sz="1600" dirty="0">
                <a:latin typeface="Andale Mono" panose="020B0509000000000004" pitchFamily="49" charset="0"/>
              </a:rPr>
              <a:t>also cos </a:t>
            </a:r>
            <a:r>
              <a:rPr lang="en-SG" sz="1600" dirty="0" err="1">
                <a:latin typeface="Andale Mono" panose="020B0509000000000004" pitchFamily="49" charset="0"/>
              </a:rPr>
              <a:t>i</a:t>
            </a:r>
            <a:r>
              <a:rPr lang="en-SG" sz="1600" dirty="0">
                <a:latin typeface="Andale Mono" panose="020B0509000000000004" pitchFamily="49" charset="0"/>
              </a:rPr>
              <a:t> was looking at how to </a:t>
            </a:r>
            <a:r>
              <a:rPr lang="en-SG" sz="1600" strike="sngStrike" dirty="0">
                <a:latin typeface="Andale Mono" panose="020B0509000000000004" pitchFamily="49" charset="0"/>
              </a:rPr>
              <a:t>scraped </a:t>
            </a:r>
            <a:r>
              <a:rPr lang="en-SG" sz="1600" dirty="0">
                <a:latin typeface="Andale Mono" panose="020B0509000000000004" pitchFamily="49" charset="0"/>
              </a:rPr>
              <a:t> automatically save images from sites </a:t>
            </a:r>
            <a:endParaRPr lang="en-SG" sz="1600" strike="sngStrike" dirty="0">
              <a:latin typeface="Andale Mono" panose="020B0509000000000004" pitchFamily="49" charset="0"/>
            </a:endParaRPr>
          </a:p>
          <a:p>
            <a:pPr algn="just">
              <a:lnSpc>
                <a:spcPct val="100000"/>
              </a:lnSpc>
            </a:pPr>
            <a:r>
              <a:rPr lang="en-SG" sz="1600" dirty="0">
                <a:latin typeface="Andale Mono" panose="020B0509000000000004" pitchFamily="49" charset="0"/>
              </a:rPr>
              <a:t>the issue I had then was I was wondering if I can </a:t>
            </a:r>
            <a:r>
              <a:rPr lang="en-SG" sz="1600" dirty="0">
                <a:solidFill>
                  <a:schemeClr val="bg1"/>
                </a:solidFill>
                <a:highlight>
                  <a:srgbClr val="008080"/>
                </a:highlight>
                <a:latin typeface="Andale Mono" panose="020B0509000000000004" pitchFamily="49" charset="0"/>
              </a:rPr>
              <a:t>dynamically determine k</a:t>
            </a:r>
            <a:r>
              <a:rPr lang="en-SG" sz="1600" dirty="0">
                <a:latin typeface="Andale Mono" panose="020B0509000000000004" pitchFamily="49" charset="0"/>
              </a:rPr>
              <a:t>, never solved this then my laptop died in Seoul so this whole thing was not just put aside I lost the code (git habits are important everyone)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>
              <a:latin typeface="Andale Mono" panose="020B0509000000000004" pitchFamily="49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431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A275-7492-9740-B95A-6F5DA4B5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why dynamically determine k?</a:t>
            </a:r>
          </a:p>
        </p:txBody>
      </p:sp>
      <p:pic>
        <p:nvPicPr>
          <p:cNvPr id="5" name="Picture 4" descr="A picture containing man, kite, holding, phone&#10;&#10;Description automatically generated">
            <a:extLst>
              <a:ext uri="{FF2B5EF4-FFF2-40B4-BE49-F238E27FC236}">
                <a16:creationId xmlns:a16="http://schemas.microsoft.com/office/drawing/2014/main" id="{601AD7A1-B8C0-1845-9717-FAF83E65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522013"/>
            <a:ext cx="2880000" cy="287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EE510-330A-3641-8831-1C0D125C888E}"/>
              </a:ext>
            </a:extLst>
          </p:cNvPr>
          <p:cNvSpPr txBox="1"/>
          <p:nvPr/>
        </p:nvSpPr>
        <p:spPr>
          <a:xfrm>
            <a:off x="1001485" y="1915886"/>
            <a:ext cx="4099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ndale Mono" panose="020B0509000000000004" pitchFamily="49" charset="0"/>
              </a:rPr>
              <a:t>some covers clearly do not have more than 2 “big” colours</a:t>
            </a:r>
          </a:p>
          <a:p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5A80FA-C375-9C4A-B977-DB23D842D9D7}"/>
              </a:ext>
            </a:extLst>
          </p:cNvPr>
          <p:cNvSpPr/>
          <p:nvPr/>
        </p:nvSpPr>
        <p:spPr>
          <a:xfrm>
            <a:off x="513873" y="1802368"/>
            <a:ext cx="540000" cy="5400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9BFF611-95A2-E549-97B2-813771DD8FF2}"/>
              </a:ext>
            </a:extLst>
          </p:cNvPr>
          <p:cNvSpPr/>
          <p:nvPr/>
        </p:nvSpPr>
        <p:spPr>
          <a:xfrm>
            <a:off x="428625" y="2243138"/>
            <a:ext cx="4857750" cy="985838"/>
          </a:xfrm>
          <a:custGeom>
            <a:avLst/>
            <a:gdLst>
              <a:gd name="connsiteX0" fmla="*/ 419345 w 4891332"/>
              <a:gd name="connsiteY0" fmla="*/ 0 h 841478"/>
              <a:gd name="connsiteX1" fmla="*/ 433632 w 4891332"/>
              <a:gd name="connsiteY1" fmla="*/ 771525 h 841478"/>
              <a:gd name="connsiteX2" fmla="*/ 4891332 w 4891332"/>
              <a:gd name="connsiteY2" fmla="*/ 771525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1332" h="841478">
                <a:moveTo>
                  <a:pt x="419345" y="0"/>
                </a:moveTo>
                <a:cubicBezTo>
                  <a:pt x="53823" y="321469"/>
                  <a:pt x="-311699" y="642938"/>
                  <a:pt x="433632" y="771525"/>
                </a:cubicBezTo>
                <a:cubicBezTo>
                  <a:pt x="1178963" y="900112"/>
                  <a:pt x="4210295" y="821531"/>
                  <a:pt x="4891332" y="771525"/>
                </a:cubicBezTo>
              </a:path>
            </a:pathLst>
          </a:custGeom>
          <a:noFill/>
          <a:ln w="38100">
            <a:solidFill>
              <a:srgbClr val="00808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872300-58F0-7343-97AF-100CC4B8F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318" y="2914561"/>
            <a:ext cx="2880000" cy="287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12D7D042-A187-EC4A-8DAB-45A5A66C8982}"/>
              </a:ext>
            </a:extLst>
          </p:cNvPr>
          <p:cNvSpPr/>
          <p:nvPr/>
        </p:nvSpPr>
        <p:spPr>
          <a:xfrm>
            <a:off x="2443842" y="3214688"/>
            <a:ext cx="6568119" cy="1604807"/>
          </a:xfrm>
          <a:custGeom>
            <a:avLst/>
            <a:gdLst>
              <a:gd name="connsiteX0" fmla="*/ 419345 w 4891332"/>
              <a:gd name="connsiteY0" fmla="*/ 0 h 841478"/>
              <a:gd name="connsiteX1" fmla="*/ 433632 w 4891332"/>
              <a:gd name="connsiteY1" fmla="*/ 771525 h 841478"/>
              <a:gd name="connsiteX2" fmla="*/ 4891332 w 4891332"/>
              <a:gd name="connsiteY2" fmla="*/ 771525 h 84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1332" h="841478">
                <a:moveTo>
                  <a:pt x="419345" y="0"/>
                </a:moveTo>
                <a:cubicBezTo>
                  <a:pt x="53823" y="321469"/>
                  <a:pt x="-311699" y="642938"/>
                  <a:pt x="433632" y="771525"/>
                </a:cubicBezTo>
                <a:cubicBezTo>
                  <a:pt x="1178963" y="900112"/>
                  <a:pt x="4210295" y="821531"/>
                  <a:pt x="4891332" y="771525"/>
                </a:cubicBezTo>
              </a:path>
            </a:pathLst>
          </a:custGeom>
          <a:noFill/>
          <a:ln w="38100">
            <a:solidFill>
              <a:srgbClr val="00808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803E43-3656-634B-8C82-6CB299E79C8E}"/>
              </a:ext>
            </a:extLst>
          </p:cNvPr>
          <p:cNvSpPr/>
          <p:nvPr/>
        </p:nvSpPr>
        <p:spPr>
          <a:xfrm>
            <a:off x="568200" y="5176358"/>
            <a:ext cx="540000" cy="5400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F0EB7F-D97F-E945-AC26-2AA2409758FA}"/>
              </a:ext>
            </a:extLst>
          </p:cNvPr>
          <p:cNvSpPr txBox="1"/>
          <p:nvPr/>
        </p:nvSpPr>
        <p:spPr>
          <a:xfrm>
            <a:off x="1053873" y="5354884"/>
            <a:ext cx="4689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ndale Mono" panose="020B0509000000000004" pitchFamily="49" charset="0"/>
              </a:rPr>
              <a:t>Lol why not, might be fun</a:t>
            </a:r>
          </a:p>
          <a:p>
            <a:endParaRPr lang="en-SG" sz="2400" dirty="0">
              <a:latin typeface="Andale Mono" panose="020B0509000000000004" pitchFamily="49" charset="0"/>
            </a:endParaRPr>
          </a:p>
          <a:p>
            <a:r>
              <a:rPr lang="en-SG" sz="1050" dirty="0">
                <a:latin typeface="Andale Mono" panose="020B0509000000000004" pitchFamily="49" charset="0"/>
              </a:rPr>
              <a:t>(famous last words)</a:t>
            </a:r>
            <a:endParaRPr lang="en-US" sz="9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22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99BE-90FD-D649-A7A4-81E70085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approach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24D9-52BE-EF4F-8E9D-55B4044F8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ndale Mono" panose="020B0509000000000004" pitchFamily="49" charset="0"/>
              </a:rPr>
              <a:t>find number of “top” colours in image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ndale Mono" panose="020B05090000000000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ndale Mono" panose="020B0509000000000004" pitchFamily="49" charset="0"/>
              </a:rPr>
              <a:t>get the dominant colours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ndale Mono" panose="020B05090000000000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ndale Mono" panose="020B0509000000000004" pitchFamily="49" charset="0"/>
              </a:rPr>
              <a:t>present it</a:t>
            </a:r>
          </a:p>
        </p:txBody>
      </p:sp>
    </p:spTree>
    <p:extLst>
      <p:ext uri="{BB962C8B-B14F-4D97-AF65-F5344CB8AC3E}">
        <p14:creationId xmlns:p14="http://schemas.microsoft.com/office/powerpoint/2010/main" val="356362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FCFE-C996-2F47-A38C-69272A2C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approach 1/3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0A56-3F63-5D4C-89CB-934F82BC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05301" cy="1431926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Andale Mono" panose="020B0509000000000004" pitchFamily="49" charset="0"/>
              </a:rPr>
              <a:t>find number of “top” colours</a:t>
            </a:r>
          </a:p>
          <a:p>
            <a:pPr marL="0" indent="0" algn="ctr">
              <a:buNone/>
            </a:pPr>
            <a:r>
              <a:rPr lang="en-US" sz="1600" dirty="0">
                <a:latin typeface="Andale Mono" panose="020B0509000000000004" pitchFamily="49" charset="0"/>
              </a:rPr>
              <a:t>(how many dominant colours are there in the image?)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4E241F-2B05-C944-B692-A87A8877F4E9}"/>
              </a:ext>
            </a:extLst>
          </p:cNvPr>
          <p:cNvSpPr txBox="1">
            <a:spLocks/>
          </p:cNvSpPr>
          <p:nvPr/>
        </p:nvSpPr>
        <p:spPr>
          <a:xfrm>
            <a:off x="6491287" y="1568450"/>
            <a:ext cx="5581651" cy="1946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latin typeface="Andale Mono" panose="020B0509000000000004" pitchFamily="49" charset="0"/>
              </a:rPr>
              <a:t>silhouette score analysis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A54532-7EEF-0D4D-A821-8FEAB6EA0D84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143500" y="2541588"/>
            <a:ext cx="1347787" cy="0"/>
          </a:xfrm>
          <a:prstGeom prst="straightConnector1">
            <a:avLst/>
          </a:prstGeom>
          <a:ln w="38100"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8AF6511-209D-3A49-9019-9B4916CC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26" y="2894013"/>
            <a:ext cx="5372972" cy="34639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C5C563-A479-014A-94D8-D5A02043ADE5}"/>
              </a:ext>
            </a:extLst>
          </p:cNvPr>
          <p:cNvSpPr txBox="1">
            <a:spLocks/>
          </p:cNvSpPr>
          <p:nvPr/>
        </p:nvSpPr>
        <p:spPr>
          <a:xfrm>
            <a:off x="962024" y="3973514"/>
            <a:ext cx="4305301" cy="1431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009899"/>
                </a:solidFill>
                <a:latin typeface="Andale Mono" panose="020B0509000000000004" pitchFamily="49" charset="0"/>
              </a:rPr>
              <a:t>k with top score is optimal k according to silhouette analysis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16948B7-1446-5641-B3A8-2AEBA88A6B7E}"/>
              </a:ext>
            </a:extLst>
          </p:cNvPr>
          <p:cNvSpPr/>
          <p:nvPr/>
        </p:nvSpPr>
        <p:spPr>
          <a:xfrm>
            <a:off x="5100638" y="3392488"/>
            <a:ext cx="2600325" cy="1193799"/>
          </a:xfrm>
          <a:custGeom>
            <a:avLst/>
            <a:gdLst>
              <a:gd name="connsiteX0" fmla="*/ 0 w 2471737"/>
              <a:gd name="connsiteY0" fmla="*/ 1214438 h 1214438"/>
              <a:gd name="connsiteX1" fmla="*/ 2471737 w 2471737"/>
              <a:gd name="connsiteY1" fmla="*/ 0 h 121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1737" h="1214438">
                <a:moveTo>
                  <a:pt x="0" y="1214438"/>
                </a:moveTo>
                <a:lnTo>
                  <a:pt x="2471737" y="0"/>
                </a:lnTo>
              </a:path>
            </a:pathLst>
          </a:custGeom>
          <a:noFill/>
          <a:ln w="38100">
            <a:solidFill>
              <a:srgbClr val="009899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8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FCFE-C996-2F47-A38C-69272A2C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approach 2/3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0A56-3F63-5D4C-89CB-934F82BC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05301" cy="1431926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latin typeface="Andale Mono" panose="020B0509000000000004" pitchFamily="49" charset="0"/>
              </a:rPr>
              <a:t>get dominant colours</a:t>
            </a:r>
          </a:p>
          <a:p>
            <a:pPr marL="0" indent="0" algn="ctr">
              <a:buNone/>
            </a:pPr>
            <a:r>
              <a:rPr lang="en-US" sz="1600" dirty="0">
                <a:latin typeface="Andale Mono" panose="020B0509000000000004" pitchFamily="49" charset="0"/>
              </a:rPr>
              <a:t>(what are the k many dominant colours are there in the image?)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4E241F-2B05-C944-B692-A87A8877F4E9}"/>
              </a:ext>
            </a:extLst>
          </p:cNvPr>
          <p:cNvSpPr txBox="1">
            <a:spLocks/>
          </p:cNvSpPr>
          <p:nvPr/>
        </p:nvSpPr>
        <p:spPr>
          <a:xfrm>
            <a:off x="6491287" y="1568450"/>
            <a:ext cx="5581651" cy="1946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latin typeface="Andale Mono" panose="020B0509000000000004" pitchFamily="49" charset="0"/>
              </a:rPr>
              <a:t>k means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A54532-7EEF-0D4D-A821-8FEAB6EA0D84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143500" y="2541588"/>
            <a:ext cx="1347787" cy="0"/>
          </a:xfrm>
          <a:prstGeom prst="straightConnector1">
            <a:avLst/>
          </a:prstGeom>
          <a:ln w="38100"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EFB63DF-A7EF-B041-8C49-51F7CC4D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89" y="3133039"/>
            <a:ext cx="6451600" cy="327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F48B3A-D579-ED42-8BF3-17DB676E79BD}"/>
              </a:ext>
            </a:extLst>
          </p:cNvPr>
          <p:cNvSpPr/>
          <p:nvPr/>
        </p:nvSpPr>
        <p:spPr>
          <a:xfrm>
            <a:off x="3363911" y="6285126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K Means Data Clustering</a:t>
            </a:r>
          </a:p>
          <a:p>
            <a:r>
              <a:rPr lang="en-US" sz="1050" dirty="0"/>
              <a:t>https://</a:t>
            </a:r>
            <a:r>
              <a:rPr lang="en-US" sz="1050" dirty="0" err="1"/>
              <a:t>towardsdatascience.com</a:t>
            </a:r>
            <a:r>
              <a:rPr lang="en-US" sz="1050" dirty="0"/>
              <a:t>/k-means-data-clustering-bce3335d2203?gi=5e705cb5757f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0E5D003-A4EA-0146-8961-711021441D4D}"/>
              </a:ext>
            </a:extLst>
          </p:cNvPr>
          <p:cNvSpPr/>
          <p:nvPr/>
        </p:nvSpPr>
        <p:spPr>
          <a:xfrm rot="9483290">
            <a:off x="7521294" y="2724783"/>
            <a:ext cx="2600325" cy="1193799"/>
          </a:xfrm>
          <a:custGeom>
            <a:avLst/>
            <a:gdLst>
              <a:gd name="connsiteX0" fmla="*/ 0 w 2471737"/>
              <a:gd name="connsiteY0" fmla="*/ 1214438 h 1214438"/>
              <a:gd name="connsiteX1" fmla="*/ 2471737 w 2471737"/>
              <a:gd name="connsiteY1" fmla="*/ 0 h 121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1737" h="1214438">
                <a:moveTo>
                  <a:pt x="0" y="1214438"/>
                </a:moveTo>
                <a:lnTo>
                  <a:pt x="2471737" y="0"/>
                </a:lnTo>
              </a:path>
            </a:pathLst>
          </a:custGeom>
          <a:noFill/>
          <a:ln w="38100">
            <a:solidFill>
              <a:srgbClr val="009899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450B3F-B41A-2044-A16B-E63C41AD1CD3}"/>
              </a:ext>
            </a:extLst>
          </p:cNvPr>
          <p:cNvSpPr txBox="1">
            <a:spLocks/>
          </p:cNvSpPr>
          <p:nvPr/>
        </p:nvSpPr>
        <p:spPr>
          <a:xfrm>
            <a:off x="7839073" y="1209141"/>
            <a:ext cx="4305301" cy="1431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009899"/>
                </a:solidFill>
                <a:latin typeface="Andale Mono" panose="020B0509000000000004" pitchFamily="49" charset="0"/>
              </a:rPr>
              <a:t>Means that points clustered around is 1 dominant </a:t>
            </a:r>
            <a:r>
              <a:rPr lang="en-US" sz="1600" i="1" dirty="0" err="1">
                <a:solidFill>
                  <a:srgbClr val="009899"/>
                </a:solidFill>
                <a:latin typeface="Andale Mono" panose="020B0509000000000004" pitchFamily="49" charset="0"/>
              </a:rPr>
              <a:t>colour</a:t>
            </a:r>
            <a:endParaRPr lang="en-US" sz="1600" i="1" dirty="0">
              <a:solidFill>
                <a:srgbClr val="009899"/>
              </a:solidFill>
              <a:latin typeface="Andale Mono" panose="020B0509000000000004" pitchFamily="49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409A33-F394-8D43-8D61-ACC7FBDBE991}"/>
              </a:ext>
            </a:extLst>
          </p:cNvPr>
          <p:cNvSpPr txBox="1">
            <a:spLocks/>
          </p:cNvSpPr>
          <p:nvPr/>
        </p:nvSpPr>
        <p:spPr>
          <a:xfrm>
            <a:off x="10017119" y="2286365"/>
            <a:ext cx="1866899" cy="1431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009899"/>
                </a:solidFill>
                <a:latin typeface="Andale Mono" panose="020B0509000000000004" pitchFamily="49" charset="0"/>
              </a:rPr>
              <a:t>k (determined from 1/3) is how many </a:t>
            </a:r>
            <a:r>
              <a:rPr lang="en-US" sz="1600" i="1" dirty="0" err="1">
                <a:solidFill>
                  <a:srgbClr val="009899"/>
                </a:solidFill>
                <a:latin typeface="Andale Mono" panose="020B0509000000000004" pitchFamily="49" charset="0"/>
              </a:rPr>
              <a:t>centres</a:t>
            </a:r>
            <a:r>
              <a:rPr lang="en-US" sz="1600" i="1" dirty="0">
                <a:solidFill>
                  <a:srgbClr val="009899"/>
                </a:solidFill>
                <a:latin typeface="Andale Mono" panose="020B0509000000000004" pitchFamily="49" charset="0"/>
              </a:rPr>
              <a:t> to cluster around</a:t>
            </a:r>
          </a:p>
        </p:txBody>
      </p:sp>
    </p:spTree>
    <p:extLst>
      <p:ext uri="{BB962C8B-B14F-4D97-AF65-F5344CB8AC3E}">
        <p14:creationId xmlns:p14="http://schemas.microsoft.com/office/powerpoint/2010/main" val="261052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FCFE-C996-2F47-A38C-69272A2C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approach 3/3</a:t>
            </a:r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C7804A-9D95-7E44-B89A-3C8DB4B4D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9" b="18881"/>
          <a:stretch/>
        </p:blipFill>
        <p:spPr>
          <a:xfrm>
            <a:off x="794331" y="2353469"/>
            <a:ext cx="4473575" cy="216138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E137EB3-A5B0-7440-9701-1D12CC26B013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5581651" cy="1946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latin typeface="Andale Mono" panose="020B0509000000000004" pitchFamily="49" charset="0"/>
              </a:rPr>
              <a:t>(display with python)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E31FA82-B391-A64A-97AE-483BB20AFB95}"/>
              </a:ext>
            </a:extLst>
          </p:cNvPr>
          <p:cNvSpPr txBox="1">
            <a:spLocks/>
          </p:cNvSpPr>
          <p:nvPr/>
        </p:nvSpPr>
        <p:spPr>
          <a:xfrm>
            <a:off x="838200" y="4199334"/>
            <a:ext cx="4429706" cy="631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>
                <a:latin typeface="Andale Mono" panose="020B0509000000000004" pitchFamily="49" charset="0"/>
              </a:rPr>
              <a:t>just show them colours</a:t>
            </a:r>
          </a:p>
        </p:txBody>
      </p:sp>
      <p:pic>
        <p:nvPicPr>
          <p:cNvPr id="19" name="Picture 18" descr="A picture containing bird, knife, table&#10;&#10;Description automatically generated">
            <a:extLst>
              <a:ext uri="{FF2B5EF4-FFF2-40B4-BE49-F238E27FC236}">
                <a16:creationId xmlns:a16="http://schemas.microsoft.com/office/drawing/2014/main" id="{6DDBCB74-45AF-E44C-895B-AA025A663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865" y="913606"/>
            <a:ext cx="6413500" cy="13335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87C4711-52C5-9D49-8B88-C0DCEF5183C1}"/>
              </a:ext>
            </a:extLst>
          </p:cNvPr>
          <p:cNvSpPr txBox="1">
            <a:spLocks/>
          </p:cNvSpPr>
          <p:nvPr/>
        </p:nvSpPr>
        <p:spPr>
          <a:xfrm>
            <a:off x="6303672" y="2172890"/>
            <a:ext cx="4429706" cy="631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>
                <a:latin typeface="Andale Mono" panose="020B0509000000000004" pitchFamily="49" charset="0"/>
              </a:rPr>
              <a:t>colours relative to each other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26373F-2E1B-F749-94D0-88092117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917" y="3500599"/>
            <a:ext cx="5641396" cy="232949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3B4D165-C98A-BB46-8ABC-8FD8DE4C8308}"/>
              </a:ext>
            </a:extLst>
          </p:cNvPr>
          <p:cNvSpPr txBox="1">
            <a:spLocks/>
          </p:cNvSpPr>
          <p:nvPr/>
        </p:nvSpPr>
        <p:spPr>
          <a:xfrm>
            <a:off x="6361762" y="5725481"/>
            <a:ext cx="4429706" cy="631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>
                <a:latin typeface="Andale Mono" panose="020B0509000000000004" pitchFamily="49" charset="0"/>
              </a:rPr>
              <a:t>colours in where they appear in the image</a:t>
            </a:r>
          </a:p>
        </p:txBody>
      </p:sp>
    </p:spTree>
    <p:extLst>
      <p:ext uri="{BB962C8B-B14F-4D97-AF65-F5344CB8AC3E}">
        <p14:creationId xmlns:p14="http://schemas.microsoft.com/office/powerpoint/2010/main" val="394562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FCFE-C996-2F47-A38C-69272A2C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approach 3/3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E137EB3-A5B0-7440-9701-1D12CC26B013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5581651" cy="1946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latin typeface="Andale Mono" panose="020B0509000000000004" pitchFamily="49" charset="0"/>
              </a:rPr>
              <a:t>(web display)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4705D-03AD-FB41-8703-ACC4F60D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7051"/>
            <a:ext cx="1633538" cy="16335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8473F-D79A-AD42-9E58-E64545BF8C59}"/>
              </a:ext>
            </a:extLst>
          </p:cNvPr>
          <p:cNvSpPr txBox="1">
            <a:spLocks/>
          </p:cNvSpPr>
          <p:nvPr/>
        </p:nvSpPr>
        <p:spPr>
          <a:xfrm>
            <a:off x="3629025" y="1814513"/>
            <a:ext cx="5581651" cy="18224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Andale Mono" panose="020B0509000000000004" pitchFamily="49" charset="0"/>
              </a:rPr>
              <a:t>heard stuff about </a:t>
            </a:r>
            <a:r>
              <a:rPr lang="en-GB" sz="2000" dirty="0" err="1">
                <a:latin typeface="Andale Mono" panose="020B0509000000000004" pitchFamily="49" charset="0"/>
              </a:rPr>
              <a:t>vue</a:t>
            </a:r>
            <a:r>
              <a:rPr lang="en-GB" sz="2000" dirty="0">
                <a:latin typeface="Andale Mono" panose="020B0509000000000004" pitchFamily="49" charset="0"/>
              </a:rPr>
              <a:t> so decided to give that a go</a:t>
            </a:r>
          </a:p>
          <a:p>
            <a:r>
              <a:rPr lang="en-GB" sz="2000" dirty="0">
                <a:latin typeface="Andale Mono" panose="020B0509000000000004" pitchFamily="49" charset="0"/>
              </a:rPr>
              <a:t>web front was built with barely there </a:t>
            </a:r>
            <a:r>
              <a:rPr lang="en-GB" sz="2000" dirty="0" err="1">
                <a:latin typeface="Andale Mono" panose="020B0509000000000004" pitchFamily="49" charset="0"/>
              </a:rPr>
              <a:t>vue</a:t>
            </a:r>
            <a:r>
              <a:rPr lang="en-GB" sz="2000" dirty="0">
                <a:latin typeface="Andale Mono" panose="020B0509000000000004" pitchFamily="49" charset="0"/>
              </a:rPr>
              <a:t>, </a:t>
            </a:r>
            <a:r>
              <a:rPr lang="en-GB" sz="2000" dirty="0" err="1">
                <a:latin typeface="Andale Mono" panose="020B0509000000000004" pitchFamily="49" charset="0"/>
              </a:rPr>
              <a:t>css</a:t>
            </a:r>
            <a:r>
              <a:rPr lang="en-GB" sz="2000" dirty="0">
                <a:latin typeface="Andale Mono" panose="020B0509000000000004" pitchFamily="49" charset="0"/>
              </a:rPr>
              <a:t> and html </a:t>
            </a:r>
          </a:p>
          <a:p>
            <a:r>
              <a:rPr lang="en-GB" sz="2000" dirty="0">
                <a:latin typeface="Andale Mono" panose="020B0509000000000004" pitchFamily="49" charset="0"/>
              </a:rPr>
              <a:t>BUT IT WORKS</a:t>
            </a:r>
          </a:p>
          <a:p>
            <a:pPr marL="0" indent="0">
              <a:buNone/>
            </a:pPr>
            <a:endParaRPr lang="en-GB" sz="2000" dirty="0">
              <a:latin typeface="Andale Mono" panose="020B0509000000000004" pitchFamily="49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A4D5DD6-0976-5247-9CB8-D83E9B8EEB78}"/>
              </a:ext>
            </a:extLst>
          </p:cNvPr>
          <p:cNvCxnSpPr>
            <a:endCxn id="3" idx="0"/>
          </p:cNvCxnSpPr>
          <p:nvPr/>
        </p:nvCxnSpPr>
        <p:spPr>
          <a:xfrm rot="10800000" flipV="1">
            <a:off x="1654969" y="2000249"/>
            <a:ext cx="2102644" cy="1066801"/>
          </a:xfrm>
          <a:prstGeom prst="curvedConnector2">
            <a:avLst/>
          </a:prstGeom>
          <a:ln w="38100">
            <a:solidFill>
              <a:srgbClr val="0098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36B22A3-684C-1B4B-95F6-DA8EA898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604" y="1322387"/>
            <a:ext cx="2603897" cy="4629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3CACB3-53D9-FB49-B58E-4D1D3282B8E9}"/>
              </a:ext>
            </a:extLst>
          </p:cNvPr>
          <p:cNvSpPr/>
          <p:nvPr/>
        </p:nvSpPr>
        <p:spPr>
          <a:xfrm>
            <a:off x="3757613" y="4331257"/>
            <a:ext cx="3615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https://map-of-bts-colours.glitch.me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63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351</Words>
  <Application>Microsoft Macintosh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Andale Mono</vt:lpstr>
      <vt:lpstr>Arial</vt:lpstr>
      <vt:lpstr>Calibri</vt:lpstr>
      <vt:lpstr>Calibri Light</vt:lpstr>
      <vt:lpstr>Office Theme</vt:lpstr>
      <vt:lpstr>map of BTS colours</vt:lpstr>
      <vt:lpstr>main idea</vt:lpstr>
      <vt:lpstr>grandmother story</vt:lpstr>
      <vt:lpstr>why dynamically determine k?</vt:lpstr>
      <vt:lpstr>approach summary</vt:lpstr>
      <vt:lpstr>approach 1/3</vt:lpstr>
      <vt:lpstr>approach 2/3</vt:lpstr>
      <vt:lpstr>approach 3/3</vt:lpstr>
      <vt:lpstr>approach 3/3</vt:lpstr>
      <vt:lpstr>web display – main stuffs</vt:lpstr>
      <vt:lpstr>more stuffs for later maybe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Kaili</dc:creator>
  <cp:lastModifiedBy>CHEN Kaili</cp:lastModifiedBy>
  <cp:revision>68</cp:revision>
  <dcterms:created xsi:type="dcterms:W3CDTF">2020-02-29T07:38:11Z</dcterms:created>
  <dcterms:modified xsi:type="dcterms:W3CDTF">2020-03-01T10:00:10Z</dcterms:modified>
</cp:coreProperties>
</file>